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03" r:id="rId2"/>
    <p:sldId id="360" r:id="rId3"/>
    <p:sldId id="361" r:id="rId4"/>
    <p:sldId id="329" r:id="rId5"/>
    <p:sldId id="331" r:id="rId6"/>
    <p:sldId id="333" r:id="rId7"/>
    <p:sldId id="335" r:id="rId8"/>
    <p:sldId id="336" r:id="rId9"/>
    <p:sldId id="338" r:id="rId10"/>
    <p:sldId id="340" r:id="rId11"/>
    <p:sldId id="341" r:id="rId12"/>
    <p:sldId id="343" r:id="rId13"/>
    <p:sldId id="344" r:id="rId14"/>
    <p:sldId id="345" r:id="rId15"/>
    <p:sldId id="346" r:id="rId16"/>
    <p:sldId id="365" r:id="rId17"/>
    <p:sldId id="348" r:id="rId18"/>
    <p:sldId id="366" r:id="rId19"/>
    <p:sldId id="347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70" r:id="rId28"/>
    <p:sldId id="363" r:id="rId29"/>
    <p:sldId id="357" r:id="rId30"/>
    <p:sldId id="358" r:id="rId31"/>
    <p:sldId id="359" r:id="rId32"/>
    <p:sldId id="367" r:id="rId33"/>
    <p:sldId id="369" r:id="rId34"/>
    <p:sldId id="368" r:id="rId35"/>
    <p:sldId id="371" r:id="rId36"/>
    <p:sldId id="372" r:id="rId37"/>
    <p:sldId id="362" r:id="rId38"/>
    <p:sldId id="324" r:id="rId39"/>
    <p:sldId id="364" r:id="rId40"/>
    <p:sldId id="326" r:id="rId41"/>
    <p:sldId id="374" r:id="rId42"/>
    <p:sldId id="375" r:id="rId43"/>
    <p:sldId id="373" r:id="rId4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313" autoAdjust="0"/>
    <p:restoredTop sz="94660"/>
  </p:normalViewPr>
  <p:slideViewPr>
    <p:cSldViewPr>
      <p:cViewPr varScale="1">
        <p:scale>
          <a:sx n="105" d="100"/>
          <a:sy n="105" d="100"/>
        </p:scale>
        <p:origin x="1416" y="108"/>
      </p:cViewPr>
      <p:guideLst>
        <p:guide orient="horz" pos="2160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FC78931-E50F-48E1-8D74-3C5C1372A975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E030E22-11AD-42DA-AD56-0B4338652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95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652DFF-D734-49F9-B34C-03F57EAD7607}" type="slidenum">
              <a:rPr lang="ru-RU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3BAA4-AD5D-4450-9114-BB9A6B64FF9B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F15E9-6407-40BF-967F-ACE494E45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05BD8-2479-4857-BC77-4FA929F7A50D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11C13-B4B0-48AF-B1CC-079DF6680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DB025-33B8-48E7-8C88-0DF0E7E46302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D4F01-EDE9-4CA5-8BF8-3E0C68F91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628B1-E211-42B2-855C-37B1E1D50321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DB6CB-6EFD-422D-A3B3-F39ACC5F5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D07F3-ACA5-4BE4-866A-EAE0540761BA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F584A-2A22-47EE-98A3-5DCB4B1D8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D5B84-2BFB-405D-B16B-8E2D72E619A3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F9DFB-6A32-44E3-A201-65CAC557A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66566-D477-4F7A-8048-10599EDAA3C7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3B06B-1B05-4B66-BEB4-64A294766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3DDDF-3662-4F7F-AF43-5BF3A4ABB7EF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B34EE-C83B-4FDD-85AE-7E44BA4DA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65147-290D-4B25-BB72-CD97A73A350E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6A275-D9DC-4A80-B03A-7BA1033F9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70536-82D1-4485-A396-8D5C5E9FF529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FCEE2-11AD-41D7-ABBC-7B0AE355B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6CACC-7048-406A-9712-6B430205E2A4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81207-85BD-4E48-85D6-036355D25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3F3064-122A-428D-ACB9-4F321B765A32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90CA31-A908-4F4B-AE29-8BFE25F72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ou65.atomlink.ru/index.php/obrazovatelnaya-deyatelnos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0" y="404664"/>
            <a:ext cx="3959225" cy="4391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200" b="1" dirty="0" smtClean="0"/>
              <a:t>Мусанова</a:t>
            </a:r>
            <a:br>
              <a:rPr lang="ru-RU" sz="2200" b="1" dirty="0" smtClean="0"/>
            </a:br>
            <a:r>
              <a:rPr lang="ru-RU" sz="2200" b="1" dirty="0" smtClean="0"/>
              <a:t> Татьяна Викторовна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1800" dirty="0" smtClean="0"/>
              <a:t>воспитатель высшей квалификационной категории МБДОУ №65 «Дельфин» </a:t>
            </a:r>
            <a:br>
              <a:rPr lang="ru-RU" sz="1800" dirty="0" smtClean="0"/>
            </a:br>
            <a:r>
              <a:rPr lang="ru-RU" sz="1800" dirty="0" smtClean="0"/>
              <a:t>г. Железногорска Красноярского края.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 Моя миссия – раскрыть ребенка, как цветок, развивать способности, талант, умения, и при этом проявить все свое терпение.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b="1" dirty="0" smtClean="0"/>
              <a:t>Образование –  средне-специальное </a:t>
            </a:r>
            <a:r>
              <a:rPr lang="ru-RU" sz="1800" dirty="0" smtClean="0"/>
              <a:t>(Красноярское ордена «Знак Почёта "педагогическое училище им. Горького ).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Стаж педагогической работы: </a:t>
            </a:r>
            <a:r>
              <a:rPr lang="ru-RU" sz="1800" dirty="0" smtClean="0"/>
              <a:t>с 1974 года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4338" name="Содержимое 5"/>
          <p:cNvPicPr>
            <a:picLocks noGrp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836712"/>
            <a:ext cx="3408363" cy="51133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99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800000"/>
                </a:solidFill>
              </a:rPr>
              <a:t>Технология сотрудничества</a:t>
            </a:r>
          </a:p>
        </p:txBody>
      </p:sp>
      <p:pic>
        <p:nvPicPr>
          <p:cNvPr id="20483" name="Picture 3" descr="D:\Гнёздышко\Группа Гнёздышко\IMG_95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4838" y="4005064"/>
            <a:ext cx="3606800" cy="2405063"/>
          </a:xfrm>
        </p:spPr>
      </p:pic>
      <p:pic>
        <p:nvPicPr>
          <p:cNvPr id="20484" name="Picture 4" descr="D:\Гнёздышко\Группа Гнёздышко\IMG_25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133702"/>
            <a:ext cx="39957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8"/>
          <p:cNvSpPr txBox="1">
            <a:spLocks noChangeArrowheads="1"/>
          </p:cNvSpPr>
          <p:nvPr/>
        </p:nvSpPr>
        <p:spPr bwMode="auto">
          <a:xfrm>
            <a:off x="4211638" y="3860800"/>
            <a:ext cx="3960762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Calibri" pitchFamily="34" charset="0"/>
              </a:rPr>
              <a:t>    Создаю условия для позитивных отношений между детьми;  поддерживаю инициативу в самостоятельной деятельности детей.</a:t>
            </a:r>
          </a:p>
          <a:p>
            <a:pPr algn="just"/>
            <a:endParaRPr lang="ru-RU" sz="1600" dirty="0">
              <a:solidFill>
                <a:prstClr val="black"/>
              </a:solidFill>
              <a:latin typeface="Calibri" pitchFamily="34" charset="0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Calibri" pitchFamily="34" charset="0"/>
              </a:rPr>
              <a:t>    Дружеская атмосфера доверия, взаимопомощи, доброжелательного и открытого общения детей друг с другом и с педагогом помогают детям чувствовать себя уверенно.   </a:t>
            </a:r>
          </a:p>
          <a:p>
            <a:endParaRPr lang="ru-RU" b="1" dirty="0">
              <a:solidFill>
                <a:prstClr val="black"/>
              </a:solidFill>
              <a:latin typeface="Calibri" pitchFamily="34" charset="0"/>
            </a:endParaRPr>
          </a:p>
          <a:p>
            <a:endParaRPr lang="ru-RU" b="1" dirty="0">
              <a:solidFill>
                <a:prstClr val="black"/>
              </a:solidFill>
              <a:latin typeface="Calibri" pitchFamily="34" charset="0"/>
            </a:endParaRPr>
          </a:p>
          <a:p>
            <a:endParaRPr lang="ru-RU" b="1" dirty="0">
              <a:solidFill>
                <a:prstClr val="black"/>
              </a:solidFill>
              <a:latin typeface="Calibri" pitchFamily="34" charset="0"/>
            </a:endParaRPr>
          </a:p>
          <a:p>
            <a:endParaRPr lang="ru-RU" b="1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168400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24074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288" y="1052513"/>
          <a:ext cx="8352928" cy="5714251"/>
        </p:xfrm>
        <a:graphic>
          <a:graphicData uri="http://schemas.openxmlformats.org/drawingml/2006/table">
            <a:tbl>
              <a:tblPr/>
              <a:tblGrid>
                <a:gridCol w="3311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Коллективные формы </a:t>
                      </a:r>
                      <a:endParaRPr lang="ru-RU" sz="1800" b="1" dirty="0">
                        <a:solidFill>
                          <a:srgbClr val="00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           Темы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31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06045" algn="l"/>
                          <a:tab pos="27051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Групповые родительские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собрания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«Участие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семьи в коррекции речевого развития ребенка с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ОНР».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«Игротека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 кругу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семьи».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75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06045" algn="l"/>
                          <a:tab pos="27051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2. Дни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открытых дверей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«Развитие фонематического слуха». «Логопедический массаж ложкой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«Развивающие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игры на кухне».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417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06045" algn="l"/>
                          <a:tab pos="27051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3.  Клубы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для родителей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«Давай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поговорим»; «Фокус-покус»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«Познавательно-речевое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развитие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ребенка». «Организация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коррекционно-воспитательного процесса в ДОУ в режиме </a:t>
                      </a:r>
                      <a:r>
                        <a:rPr lang="ru-RU" sz="1600" dirty="0" err="1" smtClean="0">
                          <a:latin typeface="Times New Roman"/>
                          <a:ea typeface="Calibri"/>
                          <a:cs typeface="Times New Roman"/>
                        </a:rPr>
                        <a:t>здоровьесбережения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».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«Общаться с ребенком! Как?»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«Про игры, создающие настроение».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13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06045" algn="l"/>
                          <a:tab pos="27051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4.  Семинар-практикум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«Развитие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моторики, дыхания и голоса у детей дошкольного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возраста».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05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06045" algn="l"/>
                          <a:tab pos="27051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5.  Речевые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праздники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«Как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мы научились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говорить».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 «Мы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– лучшие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чтецы»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734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06045" algn="l"/>
                          <a:tab pos="27051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6.  Проектная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деятельность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«Как помочь родителям развить познавательную активность у детей с ТНР»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 «Развитие детской инициативности у дошкольников с ТНР».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531" name="TextBox 5"/>
          <p:cNvSpPr txBox="1">
            <a:spLocks noChangeArrowheads="1"/>
          </p:cNvSpPr>
          <p:nvPr/>
        </p:nvSpPr>
        <p:spPr bwMode="auto">
          <a:xfrm>
            <a:off x="1979613" y="333375"/>
            <a:ext cx="5472112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endParaRPr lang="ru-RU" sz="2800" b="1">
              <a:solidFill>
                <a:srgbClr val="0066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buFont typeface="Arial" charset="0"/>
              <a:buChar char="•"/>
            </a:pPr>
            <a:endParaRPr lang="ru-RU" sz="2800" b="1">
              <a:solidFill>
                <a:srgbClr val="00660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32" name="Прямоугольник 6"/>
          <p:cNvSpPr>
            <a:spLocks noChangeArrowheads="1"/>
          </p:cNvSpPr>
          <p:nvPr/>
        </p:nvSpPr>
        <p:spPr bwMode="auto">
          <a:xfrm>
            <a:off x="1619250" y="0"/>
            <a:ext cx="62658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sz="2800" b="1" u="sng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Взаимосотрудничество с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262569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4213" y="1052513"/>
          <a:ext cx="7776864" cy="4909185"/>
        </p:xfrm>
        <a:graphic>
          <a:graphicData uri="http://schemas.openxmlformats.org/drawingml/2006/table">
            <a:tbl>
              <a:tblPr/>
              <a:tblGrid>
                <a:gridCol w="3138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8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4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Индивидуальные формы </a:t>
                      </a:r>
                      <a:endParaRPr lang="ru-RU" sz="1800" b="1" dirty="0">
                        <a:solidFill>
                          <a:srgbClr val="00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Темы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295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1. Консультации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«Эффективное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выполнение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индивидуальных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заданий».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«Подготовка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органов артикуляции к постановке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звуков».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836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2. Рекомендации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, беседы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«Развитие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слухового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восприятия».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«Книги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 помощь развитию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речи».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«Развиваем память и внимание в играх».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295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3. Индивидуальные встречи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«Какие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артикуляционные упражнения необходимо выполнять с детьми при постановке нужного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звука».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«Я не умею…пока»(о веселом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выполнении  ребенком трудных заданий дома)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96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4213" y="981075"/>
          <a:ext cx="7632848" cy="4508330"/>
        </p:xfrm>
        <a:graphic>
          <a:graphicData uri="http://schemas.openxmlformats.org/drawingml/2006/table">
            <a:tbl>
              <a:tblPr/>
              <a:tblGrid>
                <a:gridCol w="3863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3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66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Наглядно-информационные </a:t>
                      </a:r>
                      <a:r>
                        <a:rPr lang="ru-RU" sz="1600" b="1" dirty="0" smtClean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формы</a:t>
                      </a:r>
                      <a:endParaRPr lang="ru-RU" sz="1600" b="1" dirty="0">
                        <a:solidFill>
                          <a:srgbClr val="00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Темы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3555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6225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1.  Тематические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выставки. Информационные стенды, буклеты. Презентация авторских методических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пособий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журналов речевой группы для родителей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«Как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разговорить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молчуна». «Артикуляционная гимнастика». «Развитие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познавательного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интереса у ребенка с ТНР».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«Как рождаются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принцессы?»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«Нежные ростки театрального творчества».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6225" algn="l"/>
                        </a:tabLs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6225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2. Мастер-классы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«Лексический словарик». </a:t>
                      </a: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«Книга – шкатулка и сюрприз». «</a:t>
                      </a:r>
                      <a:r>
                        <a:rPr lang="ru-RU" sz="1600" dirty="0" err="1" smtClean="0">
                          <a:latin typeface="Times New Roman"/>
                          <a:ea typeface="Calibri"/>
                          <a:cs typeface="Times New Roman"/>
                        </a:rPr>
                        <a:t>Пластилинография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это интересно!»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88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5" descr="IMG_40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337941">
            <a:off x="5087161" y="2366117"/>
            <a:ext cx="3669916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12"/>
          <p:cNvSpPr txBox="1">
            <a:spLocks noChangeArrowheads="1"/>
          </p:cNvSpPr>
          <p:nvPr/>
        </p:nvSpPr>
        <p:spPr bwMode="auto">
          <a:xfrm>
            <a:off x="3635375" y="1341438"/>
            <a:ext cx="2376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1763713" y="719138"/>
            <a:ext cx="64801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rgbClr val="008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Авторские методические пособия:</a:t>
            </a:r>
            <a:endParaRPr lang="ru-RU" sz="3200">
              <a:solidFill>
                <a:srgbClr val="00800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4580" name="Рисунок 3" descr="D:\Документы\Ирина\для сайта Мальцева И.И\фото\IMG_40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75342">
            <a:off x="943811" y="1874179"/>
            <a:ext cx="3633788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Прямоугольник 6"/>
          <p:cNvSpPr>
            <a:spLocks noChangeArrowheads="1"/>
          </p:cNvSpPr>
          <p:nvPr/>
        </p:nvSpPr>
        <p:spPr bwMode="auto">
          <a:xfrm rot="10800000" flipV="1">
            <a:off x="1331913" y="5572125"/>
            <a:ext cx="55975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Calibri" pitchFamily="34" charset="0"/>
                <a:hlinkClick r:id="rId4"/>
              </a:rPr>
              <a:t>http://dou65.atomlink.ru/index.php/obrazovatelnaya-deyatelnost</a:t>
            </a:r>
            <a:r>
              <a:rPr lang="ru-RU">
                <a:solidFill>
                  <a:prstClr val="black"/>
                </a:solidFill>
                <a:latin typeface="Calibri" pitchFamily="34" charset="0"/>
              </a:rPr>
              <a:t> </a:t>
            </a:r>
          </a:p>
          <a:p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25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8000"/>
                </a:solidFill>
                <a:latin typeface="Monotype Corsiva" pitchFamily="66" charset="0"/>
              </a:rPr>
              <a:t>Журналы для родителей</a:t>
            </a:r>
          </a:p>
        </p:txBody>
      </p:sp>
      <p:pic>
        <p:nvPicPr>
          <p:cNvPr id="25602" name="Содержимое 3" descr="IMG_4052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3786" y="1412776"/>
            <a:ext cx="3311525" cy="3744912"/>
          </a:xfrm>
        </p:spPr>
      </p:pic>
      <p:pic>
        <p:nvPicPr>
          <p:cNvPr id="25603" name="Рисунок 4" descr="D:\Документы\Ирина\для сайта Мальцева И.И\фото\IMG_40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26587">
            <a:off x="4930776" y="1409700"/>
            <a:ext cx="3089275" cy="43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444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836712"/>
            <a:ext cx="7051675" cy="5289550"/>
          </a:xfrm>
        </p:spPr>
      </p:pic>
    </p:spTree>
    <p:extLst>
      <p:ext uri="{BB962C8B-B14F-4D97-AF65-F5344CB8AC3E}">
        <p14:creationId xmlns:p14="http://schemas.microsoft.com/office/powerpoint/2010/main" val="4175490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6984776" cy="652934"/>
          </a:xfrm>
        </p:spPr>
        <p:txBody>
          <a:bodyPr/>
          <a:lstStyle/>
          <a:p>
            <a:pPr algn="r"/>
            <a:r>
              <a:rPr lang="ru-RU" sz="3200" b="1" dirty="0">
                <a:solidFill>
                  <a:srgbClr val="008000"/>
                </a:solidFill>
                <a:latin typeface="Monotype Corsiva" panose="03010101010201010101" pitchFamily="66" charset="0"/>
              </a:rPr>
              <a:t>Ж</a:t>
            </a:r>
            <a:r>
              <a:rPr lang="ru-RU" sz="3200" b="1" dirty="0" smtClean="0">
                <a:solidFill>
                  <a:srgbClr val="008000"/>
                </a:solidFill>
                <a:latin typeface="Monotype Corsiva" panose="03010101010201010101" pitchFamily="66" charset="0"/>
              </a:rPr>
              <a:t>урналы, созданные  руками детей </a:t>
            </a:r>
            <a:br>
              <a:rPr lang="ru-RU" sz="3200" b="1" dirty="0" smtClean="0">
                <a:solidFill>
                  <a:srgbClr val="008000"/>
                </a:solidFill>
                <a:latin typeface="Monotype Corsiva" panose="03010101010201010101" pitchFamily="66" charset="0"/>
              </a:rPr>
            </a:br>
            <a:r>
              <a:rPr lang="ru-RU" sz="3200" b="1" dirty="0" smtClean="0">
                <a:solidFill>
                  <a:srgbClr val="008000"/>
                </a:solidFill>
                <a:latin typeface="Monotype Corsiva" panose="03010101010201010101" pitchFamily="66" charset="0"/>
              </a:rPr>
              <a:t>с помощью педагога</a:t>
            </a:r>
            <a:endParaRPr lang="ru-RU" sz="3200" b="1" dirty="0">
              <a:solidFill>
                <a:srgbClr val="008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700808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80030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268760"/>
            <a:ext cx="6789737" cy="4525962"/>
          </a:xfrm>
        </p:spPr>
      </p:pic>
    </p:spTree>
    <p:extLst>
      <p:ext uri="{BB962C8B-B14F-4D97-AF65-F5344CB8AC3E}">
        <p14:creationId xmlns:p14="http://schemas.microsoft.com/office/powerpoint/2010/main" val="294979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8000"/>
                </a:solidFill>
                <a:latin typeface="Monotype Corsiva" pitchFamily="66" charset="0"/>
              </a:rPr>
              <a:t>Мастер- классы для родителей</a:t>
            </a:r>
          </a:p>
        </p:txBody>
      </p:sp>
      <p:sp>
        <p:nvSpPr>
          <p:cNvPr id="2662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2" descr="G:\Группа Гнёздышко\collage_photoca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196975"/>
            <a:ext cx="8683625" cy="4881563"/>
          </a:xfrm>
        </p:spPr>
      </p:pic>
    </p:spTree>
    <p:extLst>
      <p:ext uri="{BB962C8B-B14F-4D97-AF65-F5344CB8AC3E}">
        <p14:creationId xmlns:p14="http://schemas.microsoft.com/office/powerpoint/2010/main" val="240543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894460"/>
            <a:ext cx="4572000" cy="54584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prstClr val="black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 незнание ребенка!</a:t>
            </a:r>
            <a:endParaRPr lang="ru-RU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prstClr val="black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prstClr val="black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 труд познания! </a:t>
            </a:r>
            <a:endParaRPr lang="ru-RU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prstClr val="black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prstClr val="black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 неудачи и слезы!</a:t>
            </a:r>
            <a:endParaRPr lang="ru-RU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prstClr val="black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prstClr val="black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 текущий час и сегодняшний!</a:t>
            </a:r>
            <a:endParaRPr lang="ru-RU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prstClr val="black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prstClr val="black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Как ребенок сумеет жить завтра, если мы не дадим ему жить сегодня сознательной, ответственной жизнью!</a:t>
            </a:r>
            <a:endParaRPr lang="ru-RU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15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1403350" y="333375"/>
            <a:ext cx="77406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u="sng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Развивающая</a:t>
            </a:r>
          </a:p>
          <a:p>
            <a:pPr algn="ctr"/>
            <a:r>
              <a:rPr lang="ru-RU" sz="2800" b="1" u="sng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предметно-пространственная среда</a:t>
            </a:r>
          </a:p>
        </p:txBody>
      </p:sp>
      <p:sp>
        <p:nvSpPr>
          <p:cNvPr id="27650" name="Содержимое 4"/>
          <p:cNvSpPr>
            <a:spLocks noGrp="1"/>
          </p:cNvSpPr>
          <p:nvPr>
            <p:ph sz="half" idx="2"/>
          </p:nvPr>
        </p:nvSpPr>
        <p:spPr>
          <a:xfrm>
            <a:off x="3995738" y="1412875"/>
            <a:ext cx="4248670" cy="4713288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b="1" dirty="0" smtClean="0"/>
              <a:t>        </a:t>
            </a:r>
            <a:r>
              <a:rPr lang="ru-RU" sz="1800" dirty="0" smtClean="0"/>
              <a:t>Развивающая предметно-пространственная среда в моей группе обеспечивает все виды детской деятельности.</a:t>
            </a:r>
          </a:p>
          <a:p>
            <a:pPr algn="just">
              <a:buFont typeface="Arial" charset="0"/>
              <a:buNone/>
            </a:pPr>
            <a:r>
              <a:rPr lang="ru-RU" sz="1800" dirty="0" smtClean="0"/>
              <a:t>             </a:t>
            </a:r>
          </a:p>
          <a:p>
            <a:pPr algn="just">
              <a:buFont typeface="Arial" charset="0"/>
              <a:buNone/>
            </a:pPr>
            <a:r>
              <a:rPr lang="ru-RU" sz="1800" dirty="0" smtClean="0"/>
              <a:t>            Дети  живут в комфортной среде, которая имеет комплексный, системный, вариативный, пластически меняющийся механизм непрерывной помощи ребенку с ТНР в развитии на пути становления его социальной компетентности в играх, общении со сверстниками и взрослыми, формировании привычки к здоровому образу жизни.</a:t>
            </a:r>
          </a:p>
          <a:p>
            <a:pPr>
              <a:buFont typeface="Arial" charset="0"/>
              <a:buNone/>
            </a:pPr>
            <a:endParaRPr lang="ru-RU" sz="1800" dirty="0" smtClean="0"/>
          </a:p>
          <a:p>
            <a:pPr>
              <a:buFont typeface="Arial" charset="0"/>
              <a:buNone/>
            </a:pPr>
            <a:endParaRPr lang="ru-RU" sz="1800" dirty="0" smtClean="0"/>
          </a:p>
          <a:p>
            <a:pPr>
              <a:buFont typeface="Arial" charset="0"/>
              <a:buNone/>
            </a:pPr>
            <a:endParaRPr lang="ru-RU" sz="1800" b="1" dirty="0" smtClean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3193" y="2327207"/>
            <a:ext cx="4622490" cy="3081660"/>
          </a:xfrm>
        </p:spPr>
      </p:pic>
    </p:spTree>
    <p:extLst>
      <p:ext uri="{BB962C8B-B14F-4D97-AF65-F5344CB8AC3E}">
        <p14:creationId xmlns:p14="http://schemas.microsoft.com/office/powerpoint/2010/main" val="176005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7561262" cy="1873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 </a:t>
            </a:r>
            <a:r>
              <a:rPr lang="ru-RU" sz="4900" b="1" dirty="0" smtClean="0">
                <a:solidFill>
                  <a:srgbClr val="008000"/>
                </a:solidFill>
                <a:latin typeface="Monotype Corsiva" pitchFamily="66" charset="0"/>
              </a:rPr>
              <a:t>ширмы-модули</a:t>
            </a:r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006600"/>
                </a:solidFill>
                <a:latin typeface="+mn-lt"/>
                <a:cs typeface="Times New Roman" pitchFamily="18" charset="0"/>
              </a:rPr>
              <a:t>позволяют детям самостоятельно трансформировать пространство группы в соответствии с собственными замыслами</a:t>
            </a:r>
            <a:br>
              <a:rPr lang="ru-RU" sz="2000" b="1" dirty="0" smtClean="0">
                <a:solidFill>
                  <a:srgbClr val="006600"/>
                </a:solidFill>
                <a:latin typeface="+mn-lt"/>
                <a:cs typeface="Times New Roman" pitchFamily="18" charset="0"/>
              </a:rPr>
            </a:br>
            <a:endParaRPr lang="ru-RU" sz="4000" b="1" dirty="0">
              <a:solidFill>
                <a:srgbClr val="0066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8674" name="Picture 2" descr="G:\Группа Гнёздышко\9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7900" y="2060575"/>
            <a:ext cx="3719513" cy="3744913"/>
          </a:xfrm>
        </p:spPr>
      </p:pic>
      <p:pic>
        <p:nvPicPr>
          <p:cNvPr id="28675" name="Picture 3" descr="G:\Группа Гнёздышко\1 группа\19 (4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" y="1916113"/>
            <a:ext cx="2663825" cy="3997325"/>
          </a:xfrm>
        </p:spPr>
      </p:pic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5003800" y="5805488"/>
            <a:ext cx="2808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«Рыцарский замок»</a:t>
            </a: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395288" y="5949950"/>
            <a:ext cx="4176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«Дворец принцессы на горошине»</a:t>
            </a:r>
          </a:p>
        </p:txBody>
      </p:sp>
    </p:spTree>
    <p:extLst>
      <p:ext uri="{BB962C8B-B14F-4D97-AF65-F5344CB8AC3E}">
        <p14:creationId xmlns:p14="http://schemas.microsoft.com/office/powerpoint/2010/main" val="308682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Мальцев\Desktop\14 (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1916113"/>
            <a:ext cx="4038600" cy="4473575"/>
          </a:xfrm>
        </p:spPr>
      </p:pic>
      <p:pic>
        <p:nvPicPr>
          <p:cNvPr id="29698" name="Picture 3" descr="C:\Users\Мальцев\Desktop\15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463" y="1125538"/>
            <a:ext cx="4038600" cy="3028950"/>
          </a:xfrm>
        </p:spPr>
      </p:pic>
      <p:sp>
        <p:nvSpPr>
          <p:cNvPr id="29699" name="TextBox 6"/>
          <p:cNvSpPr txBox="1">
            <a:spLocks noChangeArrowheads="1"/>
          </p:cNvSpPr>
          <p:nvPr/>
        </p:nvSpPr>
        <p:spPr bwMode="auto">
          <a:xfrm>
            <a:off x="1476375" y="1052513"/>
            <a:ext cx="2951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«Крепость»</a:t>
            </a:r>
          </a:p>
        </p:txBody>
      </p:sp>
    </p:spTree>
    <p:extLst>
      <p:ext uri="{BB962C8B-B14F-4D97-AF65-F5344CB8AC3E}">
        <p14:creationId xmlns:p14="http://schemas.microsoft.com/office/powerpoint/2010/main" val="22887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D:\Гнёздышко\Транспорт\IMG_1464 —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180196">
            <a:off x="3991837" y="2135124"/>
            <a:ext cx="4968875" cy="3313112"/>
          </a:xfrm>
        </p:spPr>
      </p:pic>
      <p:sp>
        <p:nvSpPr>
          <p:cNvPr id="30722" name="TextBox 6"/>
          <p:cNvSpPr txBox="1">
            <a:spLocks noChangeArrowheads="1"/>
          </p:cNvSpPr>
          <p:nvPr/>
        </p:nvSpPr>
        <p:spPr bwMode="auto">
          <a:xfrm>
            <a:off x="5652120" y="908720"/>
            <a:ext cx="2232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«Город»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692696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48972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D:\Гнёздышко\Транспорт\IMG_47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5976" y="3429000"/>
            <a:ext cx="4038600" cy="3028950"/>
          </a:xfrm>
        </p:spPr>
      </p:pic>
      <p:sp>
        <p:nvSpPr>
          <p:cNvPr id="31747" name="TextBox 9"/>
          <p:cNvSpPr txBox="1">
            <a:spLocks noChangeArrowheads="1"/>
          </p:cNvSpPr>
          <p:nvPr/>
        </p:nvSpPr>
        <p:spPr bwMode="auto">
          <a:xfrm>
            <a:off x="3788155" y="188912"/>
            <a:ext cx="4537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  <a:t>Игровые </a:t>
            </a:r>
            <a:r>
              <a:rPr lang="ru-RU" sz="4000" b="1" dirty="0">
                <a:solidFill>
                  <a:srgbClr val="006600"/>
                </a:solidFill>
                <a:latin typeface="Monotype Corsiva" pitchFamily="66" charset="0"/>
              </a:rPr>
              <a:t>ширмы</a:t>
            </a:r>
          </a:p>
        </p:txBody>
      </p:sp>
      <p:sp>
        <p:nvSpPr>
          <p:cNvPr id="31748" name="TextBox 10"/>
          <p:cNvSpPr txBox="1">
            <a:spLocks noChangeArrowheads="1"/>
          </p:cNvSpPr>
          <p:nvPr/>
        </p:nvSpPr>
        <p:spPr bwMode="auto">
          <a:xfrm>
            <a:off x="1115616" y="4221088"/>
            <a:ext cx="22320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r"/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 «Пожарная часть»</a:t>
            </a:r>
          </a:p>
          <a:p>
            <a:pPr lvl="0" algn="r"/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«Магазин»             </a:t>
            </a:r>
          </a:p>
          <a:p>
            <a:pPr lvl="0" algn="r"/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«Север»</a:t>
            </a:r>
          </a:p>
          <a:p>
            <a:pPr lvl="0" algn="r"/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«Автомойка»       </a:t>
            </a:r>
          </a:p>
          <a:p>
            <a:pPr lvl="0" algn="r"/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 «Автостоянка»</a:t>
            </a:r>
            <a:endParaRPr lang="ru-RU" sz="2800" b="1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31749" name="TextBox 6"/>
          <p:cNvSpPr txBox="1">
            <a:spLocks noChangeArrowheads="1"/>
          </p:cNvSpPr>
          <p:nvPr/>
        </p:nvSpPr>
        <p:spPr bwMode="auto">
          <a:xfrm>
            <a:off x="4211638" y="981075"/>
            <a:ext cx="410527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               «Скорая помощь»</a:t>
            </a:r>
          </a:p>
          <a:p>
            <a:pPr algn="r"/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               «Кукольный театр» </a:t>
            </a:r>
          </a:p>
          <a:p>
            <a:pPr algn="r"/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               «Лаборатория»</a:t>
            </a:r>
          </a:p>
          <a:p>
            <a:pPr algn="r"/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«Зоопарк»        </a:t>
            </a:r>
          </a:p>
          <a:p>
            <a:pPr algn="r"/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     «Ферма»</a:t>
            </a:r>
          </a:p>
          <a:p>
            <a:pPr algn="r"/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«Полиция»          </a:t>
            </a:r>
          </a:p>
          <a:p>
            <a:pPr>
              <a:buFont typeface="Arial" charset="0"/>
              <a:buChar char="•"/>
            </a:pPr>
            <a:endParaRPr lang="ru-RU" dirty="0" smtClean="0">
              <a:solidFill>
                <a:prstClr val="black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ru-RU" dirty="0">
              <a:solidFill>
                <a:prstClr val="black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ru-RU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880304"/>
            <a:ext cx="4038600" cy="3116569"/>
          </a:xfrm>
        </p:spPr>
      </p:pic>
    </p:spTree>
    <p:extLst>
      <p:ext uri="{BB962C8B-B14F-4D97-AF65-F5344CB8AC3E}">
        <p14:creationId xmlns:p14="http://schemas.microsoft.com/office/powerpoint/2010/main" val="169336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351837" cy="9366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err="1" smtClean="0">
                <a:solidFill>
                  <a:srgbClr val="006600"/>
                </a:solidFill>
                <a:latin typeface="Monotype Corsiva" panose="03010101010201010101" pitchFamily="66" charset="0"/>
              </a:rPr>
              <a:t>Пластилинография</a:t>
            </a:r>
            <a:r>
              <a:rPr lang="ru-RU" sz="2800" b="1" dirty="0" smtClean="0">
                <a:solidFill>
                  <a:srgbClr val="006600"/>
                </a:solidFill>
                <a:latin typeface="Monotype Corsiva" panose="03010101010201010101" pitchFamily="66" charset="0"/>
              </a:rPr>
              <a:t> - одно из средств </a:t>
            </a:r>
            <a:br>
              <a:rPr lang="ru-RU" sz="2800" b="1" dirty="0" smtClean="0">
                <a:solidFill>
                  <a:srgbClr val="006600"/>
                </a:solidFill>
                <a:latin typeface="Monotype Corsiva" panose="03010101010201010101" pitchFamily="66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Monotype Corsiva" panose="03010101010201010101" pitchFamily="66" charset="0"/>
              </a:rPr>
              <a:t>художественно-эстетического развития детей  </a:t>
            </a:r>
            <a:endParaRPr lang="ru-RU" sz="2800" b="1" dirty="0">
              <a:solidFill>
                <a:srgbClr val="0066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2770" name="Picture 2" descr="D:\Гнёздышко\Группа Гнёздышко\IMG_98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2420888"/>
            <a:ext cx="4038600" cy="2692400"/>
          </a:xfrm>
        </p:spPr>
      </p:pic>
      <p:pic>
        <p:nvPicPr>
          <p:cNvPr id="32771" name="Picture 3" descr="D:\Гнёздышко\Группа Гнёздышко\IMG_98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2420938"/>
            <a:ext cx="4038600" cy="2692400"/>
          </a:xfrm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1042988" y="1628775"/>
            <a:ext cx="7489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prstClr val="black"/>
                </a:solidFill>
                <a:latin typeface="Calibri" pitchFamily="34" charset="0"/>
              </a:rPr>
              <a:t>    Создаю условия для формирования у детей таких качеств личности, как творчество, настойчивость, аккуратность, инициативность.</a:t>
            </a:r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611188" y="5229225"/>
            <a:ext cx="7848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prstClr val="black"/>
                </a:solidFill>
                <a:latin typeface="Calibri" pitchFamily="34" charset="0"/>
              </a:rPr>
              <a:t>    Во время создания пластилиновых шедевров дети получают много знаний о предмете, обогащают словарный запас, развивают связную речь, согласуют зрительно-моторную координацию, осмысленную моторику. </a:t>
            </a:r>
          </a:p>
        </p:txBody>
      </p:sp>
    </p:spTree>
    <p:extLst>
      <p:ext uri="{BB962C8B-B14F-4D97-AF65-F5344CB8AC3E}">
        <p14:creationId xmlns:p14="http://schemas.microsoft.com/office/powerpoint/2010/main" val="58946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0690" y="1124744"/>
            <a:ext cx="4513705" cy="3383756"/>
          </a:xfrm>
        </p:spPr>
      </p:pic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b="1" smtClean="0">
                <a:solidFill>
                  <a:srgbClr val="008000"/>
                </a:solidFill>
                <a:latin typeface="Monotype Corsiva" pitchFamily="66" charset="0"/>
              </a:rPr>
              <a:t>Наша мастерская</a:t>
            </a:r>
          </a:p>
        </p:txBody>
      </p:sp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4859338" y="1268413"/>
            <a:ext cx="381711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Calibri" pitchFamily="34" charset="0"/>
              </a:rPr>
              <a:t>Учитывая индивидуальные особенности, уровень развития, потребности и интересы, создаю ситуации для творческой активности, проявления фантазии в продуктивных видах деятельности</a:t>
            </a:r>
            <a:r>
              <a:rPr lang="ru-RU" sz="1600" dirty="0">
                <a:solidFill>
                  <a:prstClr val="black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33797" name="TextBox 6"/>
          <p:cNvSpPr txBox="1">
            <a:spLocks noChangeArrowheads="1"/>
          </p:cNvSpPr>
          <p:nvPr/>
        </p:nvSpPr>
        <p:spPr bwMode="auto">
          <a:xfrm>
            <a:off x="179388" y="4941168"/>
            <a:ext cx="41045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b="1" dirty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Calibri" pitchFamily="34" charset="0"/>
              </a:rPr>
              <a:t>творческая деятельность – по выбору;</a:t>
            </a:r>
          </a:p>
          <a:p>
            <a:pPr algn="just">
              <a:buFont typeface="Arial" charset="0"/>
              <a:buChar char="•"/>
            </a:pPr>
            <a:r>
              <a:rPr lang="ru-RU" dirty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Calibri" pitchFamily="34" charset="0"/>
              </a:rPr>
              <a:t>выставки детских работ;</a:t>
            </a:r>
          </a:p>
          <a:p>
            <a:pPr algn="just">
              <a:buFont typeface="Arial" charset="0"/>
              <a:buChar char="•"/>
            </a:pPr>
            <a:r>
              <a:rPr lang="ru-RU" dirty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Calibri" pitchFamily="34" charset="0"/>
              </a:rPr>
              <a:t>диалог в процессе творчества;</a:t>
            </a:r>
          </a:p>
          <a:p>
            <a:pPr algn="just">
              <a:buFont typeface="Arial" charset="0"/>
              <a:buChar char="•"/>
            </a:pPr>
            <a:r>
              <a:rPr lang="ru-RU" dirty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Calibri" pitchFamily="34" charset="0"/>
              </a:rPr>
              <a:t>портфолио детских работ.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140968"/>
            <a:ext cx="4608512" cy="3072341"/>
          </a:xfrm>
        </p:spPr>
      </p:pic>
    </p:spTree>
    <p:extLst>
      <p:ext uri="{BB962C8B-B14F-4D97-AF65-F5344CB8AC3E}">
        <p14:creationId xmlns:p14="http://schemas.microsoft.com/office/powerpoint/2010/main" val="167728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908720"/>
            <a:ext cx="6624637" cy="4968875"/>
          </a:xfrm>
        </p:spPr>
      </p:pic>
    </p:spTree>
    <p:extLst>
      <p:ext uri="{BB962C8B-B14F-4D97-AF65-F5344CB8AC3E}">
        <p14:creationId xmlns:p14="http://schemas.microsoft.com/office/powerpoint/2010/main" val="2133899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r"/>
            <a:r>
              <a:rPr lang="ru-RU" sz="3200" b="1" dirty="0" smtClean="0">
                <a:solidFill>
                  <a:srgbClr val="008000"/>
                </a:solidFill>
                <a:latin typeface="Monotype Corsiva" panose="03010101010201010101" pitchFamily="66" charset="0"/>
              </a:rPr>
              <a:t>Пространство для презентации </a:t>
            </a:r>
            <a:br>
              <a:rPr lang="ru-RU" sz="3200" b="1" dirty="0" smtClean="0">
                <a:solidFill>
                  <a:srgbClr val="008000"/>
                </a:solidFill>
                <a:latin typeface="Monotype Corsiva" panose="03010101010201010101" pitchFamily="66" charset="0"/>
              </a:rPr>
            </a:br>
            <a:r>
              <a:rPr lang="ru-RU" sz="3200" b="1" dirty="0" smtClean="0">
                <a:solidFill>
                  <a:srgbClr val="008000"/>
                </a:solidFill>
                <a:latin typeface="Monotype Corsiva" panose="03010101010201010101" pitchFamily="66" charset="0"/>
              </a:rPr>
              <a:t>детских  работ</a:t>
            </a:r>
            <a:endParaRPr lang="ru-RU" sz="3200" b="1" dirty="0">
              <a:solidFill>
                <a:srgbClr val="008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55191" y="1913161"/>
            <a:ext cx="5162550" cy="3441700"/>
          </a:xfrm>
        </p:spPr>
      </p:pic>
      <p:sp>
        <p:nvSpPr>
          <p:cNvPr id="10" name="Объект 9"/>
          <p:cNvSpPr>
            <a:spLocks noGrp="1"/>
          </p:cNvSpPr>
          <p:nvPr>
            <p:ph sz="quarter" idx="4294967295"/>
          </p:nvPr>
        </p:nvSpPr>
        <p:spPr>
          <a:xfrm>
            <a:off x="5004048" y="1916832"/>
            <a:ext cx="3394075" cy="373526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«Лесенка успеха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является не только местом для самостоятельного размещения работ,  и способствует развитию самооценки детей и критичности.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266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3600" b="1" smtClean="0">
                <a:solidFill>
                  <a:srgbClr val="006600"/>
                </a:solidFill>
                <a:latin typeface="Monotype Corsiva" pitchFamily="66" charset="0"/>
              </a:rPr>
              <a:t>Центр «Стройка»</a:t>
            </a:r>
          </a:p>
        </p:txBody>
      </p:sp>
      <p:pic>
        <p:nvPicPr>
          <p:cNvPr id="3584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2349500"/>
            <a:ext cx="3028950" cy="4038600"/>
          </a:xfrm>
        </p:spPr>
      </p:pic>
      <p:sp>
        <p:nvSpPr>
          <p:cNvPr id="35844" name="TextBox 6"/>
          <p:cNvSpPr txBox="1">
            <a:spLocks noChangeArrowheads="1"/>
          </p:cNvSpPr>
          <p:nvPr/>
        </p:nvSpPr>
        <p:spPr bwMode="auto">
          <a:xfrm>
            <a:off x="1258888" y="908050"/>
            <a:ext cx="741756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Calibri" pitchFamily="34" charset="0"/>
              </a:rPr>
              <a:t>Создаю оптимальные условия для становления детской инициативности через ведущий вид деятельности – игру. Разработала приемы вхождения педагога в сюжетно-ролевую игру и своевременного выхода из нее, способствующих проявлению детской инициативы.                           </a:t>
            </a:r>
          </a:p>
        </p:txBody>
      </p:sp>
      <p:sp>
        <p:nvSpPr>
          <p:cNvPr id="35845" name="TextBox 9"/>
          <p:cNvSpPr txBox="1">
            <a:spLocks noChangeArrowheads="1"/>
          </p:cNvSpPr>
          <p:nvPr/>
        </p:nvSpPr>
        <p:spPr bwMode="auto">
          <a:xfrm>
            <a:off x="3635375" y="1844675"/>
            <a:ext cx="489706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  <a:latin typeface="Calibri" pitchFamily="34" charset="0"/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Calibri" pitchFamily="34" charset="0"/>
              </a:rPr>
              <a:t>В игре дети договариваются о распределении действий в развернутой словесной форме; собственные замыслы стали более содержательными; детям удается перейти на более высокий уровень инициативности.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598863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188828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599728"/>
            <a:ext cx="5942033" cy="566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333375"/>
            <a:ext cx="8229600" cy="993775"/>
          </a:xfrm>
        </p:spPr>
        <p:txBody>
          <a:bodyPr/>
          <a:lstStyle/>
          <a:p>
            <a:r>
              <a:rPr lang="ru-RU" b="1" smtClean="0">
                <a:solidFill>
                  <a:srgbClr val="006600"/>
                </a:solidFill>
                <a:latin typeface="Monotype Corsiva" pitchFamily="66" charset="0"/>
              </a:rPr>
              <a:t>   Центр  экспериментирования</a:t>
            </a:r>
            <a:endParaRPr lang="ru-RU" smtClean="0"/>
          </a:p>
        </p:txBody>
      </p:sp>
      <p:sp>
        <p:nvSpPr>
          <p:cNvPr id="36866" name="TextBox 5"/>
          <p:cNvSpPr txBox="1">
            <a:spLocks noChangeArrowheads="1"/>
          </p:cNvSpPr>
          <p:nvPr/>
        </p:nvSpPr>
        <p:spPr bwMode="auto">
          <a:xfrm>
            <a:off x="827088" y="1268413"/>
            <a:ext cx="799306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Создан  </a:t>
            </a:r>
            <a:r>
              <a:rPr lang="ru-RU" dirty="0">
                <a:solidFill>
                  <a:prstClr val="black"/>
                </a:solidFill>
                <a:latin typeface="Calibri" pitchFamily="34" charset="0"/>
              </a:rPr>
              <a:t>для развития творческих способностей, а именно их составляющей –                                       способности к преобразованию, превращению. Материал  на экспериментальном столе  меняется в зависимости от темы недели или интереса ребенка и позволяет детям экспериментировать, развивает познавательную инициативу. Для того, чтобы превращения  стали импульсом к развитию  творческого мышления, дети всегда находятся в позиции исследователя.    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Calibri" pitchFamily="34" charset="0"/>
              </a:rPr>
              <a:t>  Дети стали более самостоятельны и активны, расширились их представления об окружающем мире, появился самоконтроль и  </a:t>
            </a:r>
            <a:r>
              <a:rPr lang="ru-RU" dirty="0" err="1">
                <a:solidFill>
                  <a:prstClr val="black"/>
                </a:solidFill>
                <a:latin typeface="Calibri" pitchFamily="34" charset="0"/>
              </a:rPr>
              <a:t>саморегуляция</a:t>
            </a:r>
            <a:r>
              <a:rPr lang="ru-RU" dirty="0">
                <a:solidFill>
                  <a:prstClr val="black"/>
                </a:solidFill>
                <a:latin typeface="Calibri" pitchFamily="34" charset="0"/>
              </a:rPr>
              <a:t> своих действий, способность в простым выводам.</a:t>
            </a:r>
          </a:p>
        </p:txBody>
      </p:sp>
      <p:pic>
        <p:nvPicPr>
          <p:cNvPr id="3075" name="Picture 3" descr="O:\1 группа\59 (4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058542"/>
            <a:ext cx="3732358" cy="279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Мальцев\Desktop\глаз\448CANON\IMG_48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037447"/>
            <a:ext cx="3816424" cy="28623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167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006600"/>
                </a:solidFill>
                <a:latin typeface="Monotype Corsiva" pitchFamily="66" charset="0"/>
              </a:rPr>
              <a:t>Театральный центр</a:t>
            </a:r>
          </a:p>
        </p:txBody>
      </p:sp>
      <p:pic>
        <p:nvPicPr>
          <p:cNvPr id="3789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3608" y="1691106"/>
            <a:ext cx="2808287" cy="3744913"/>
          </a:xfrm>
        </p:spPr>
      </p:pic>
      <p:pic>
        <p:nvPicPr>
          <p:cNvPr id="37891" name="Picture 2" descr="D:\Гнёздышко\Группа Гнёздышко\3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45070" y="2847318"/>
            <a:ext cx="4104902" cy="2945848"/>
          </a:xfrm>
        </p:spPr>
      </p:pic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4067944" y="1268760"/>
            <a:ext cx="4536256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Calibri" pitchFamily="34" charset="0"/>
              </a:rPr>
              <a:t> Приобщая детей к театральной деятельности, создаю условия для развития творческой активности, обеспечиваю взаимосвязь с другими видами деятельности в целостном педагогическом процессе.</a:t>
            </a:r>
          </a:p>
        </p:txBody>
      </p:sp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611189" y="5157788"/>
            <a:ext cx="66971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  <a:latin typeface="Calibri" pitchFamily="34" charset="0"/>
            </a:endParaRPr>
          </a:p>
          <a:p>
            <a:endParaRPr lang="ru-RU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44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980728"/>
            <a:ext cx="3390900" cy="4521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2564904"/>
            <a:ext cx="4467473" cy="3351484"/>
          </a:xfrm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4283968" y="980728"/>
            <a:ext cx="4392488" cy="1714500"/>
          </a:xfrm>
        </p:spPr>
        <p:txBody>
          <a:bodyPr/>
          <a:lstStyle/>
          <a:p>
            <a:pPr lvl="0" algn="just"/>
            <a:r>
              <a:rPr lang="ru-RU" sz="1600" dirty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>Воспитанники стали лауреатами 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>IV</a:t>
            </a:r>
            <a:r>
              <a:rPr lang="ru-RU" sz="1600" dirty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> городского фестиваля музыкально-театрального представления «Калейдоскоп сказок» со сказкой «Волк и козлята», постоянными участниками благотворительных концертов ДОУ с целью сбора средств для детей Красноярского </a:t>
            </a:r>
            <a:r>
              <a:rPr lang="ru-RU" sz="16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>онкологического центра.</a:t>
            </a:r>
            <a:r>
              <a:rPr lang="ru-RU" sz="1600" dirty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0716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8000"/>
                </a:solidFill>
                <a:latin typeface="Monotype Corsiva" panose="03010101010201010101" pitchFamily="66" charset="0"/>
              </a:rPr>
              <a:t>Центр сенсомоторного развития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988840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268760"/>
            <a:ext cx="3481034" cy="4641379"/>
          </a:xfrm>
        </p:spPr>
      </p:pic>
    </p:spTree>
    <p:extLst>
      <p:ext uri="{BB962C8B-B14F-4D97-AF65-F5344CB8AC3E}">
        <p14:creationId xmlns:p14="http://schemas.microsoft.com/office/powerpoint/2010/main" val="3968960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22909">
            <a:off x="587349" y="550614"/>
            <a:ext cx="4748213" cy="316547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56316">
            <a:off x="4191146" y="3051944"/>
            <a:ext cx="4425950" cy="3319462"/>
          </a:xfrm>
        </p:spPr>
      </p:pic>
    </p:spTree>
    <p:extLst>
      <p:ext uri="{BB962C8B-B14F-4D97-AF65-F5344CB8AC3E}">
        <p14:creationId xmlns:p14="http://schemas.microsoft.com/office/powerpoint/2010/main" val="3924493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643813" cy="1143000"/>
          </a:xfrm>
        </p:spPr>
        <p:txBody>
          <a:bodyPr/>
          <a:lstStyle/>
          <a:p>
            <a:pPr algn="r"/>
            <a:r>
              <a:rPr lang="ru-RU" sz="3600" b="1" dirty="0" smtClean="0">
                <a:solidFill>
                  <a:srgbClr val="008000"/>
                </a:solidFill>
                <a:latin typeface="Monotype Corsiva" panose="03010101010201010101" pitchFamily="66" charset="0"/>
              </a:rPr>
              <a:t>Центр отдыха и уединения</a:t>
            </a:r>
            <a:endParaRPr lang="ru-RU" sz="3600" b="1" dirty="0">
              <a:solidFill>
                <a:srgbClr val="008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259632" y="1412776"/>
            <a:ext cx="3312368" cy="110172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отдыха и уединения способствует регуляции эмоционального состояния детей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852936"/>
            <a:ext cx="4040188" cy="303053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268760"/>
            <a:ext cx="3481387" cy="4641850"/>
          </a:xfrm>
        </p:spPr>
      </p:pic>
    </p:spTree>
    <p:extLst>
      <p:ext uri="{BB962C8B-B14F-4D97-AF65-F5344CB8AC3E}">
        <p14:creationId xmlns:p14="http://schemas.microsoft.com/office/powerpoint/2010/main" val="28821045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836712"/>
            <a:ext cx="6834187" cy="5126037"/>
          </a:xfrm>
        </p:spPr>
      </p:pic>
    </p:spTree>
    <p:extLst>
      <p:ext uri="{BB962C8B-B14F-4D97-AF65-F5344CB8AC3E}">
        <p14:creationId xmlns:p14="http://schemas.microsoft.com/office/powerpoint/2010/main" val="2194756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93662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6600"/>
                </a:solidFill>
              </a:rPr>
              <a:t>Обобщение и распространение собственного педагогического опыта </a:t>
            </a:r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>
          <a:xfrm>
            <a:off x="971600" y="2132856"/>
            <a:ext cx="7358063" cy="5256213"/>
          </a:xfrm>
        </p:spPr>
        <p:txBody>
          <a:bodyPr/>
          <a:lstStyle/>
          <a:p>
            <a:pPr>
              <a:lnSpc>
                <a:spcPct val="110000"/>
              </a:lnSpc>
              <a:buFont typeface="Arial" charset="0"/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2015г.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во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 образовательном форуме «Инновационные методики и технологии в образовательном процессе». Презентация авторского методического пособия «Лепим весь мир».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проекте «Школа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Презентация авторского  методического пособия «Лепим весь мир».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на педсоветах ДОУ: «Новые формы работы с родителями». «Воспитание в ребенке самостоятельности и ответственности».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показы профессиональной деятельности  на ГМО.</a:t>
            </a:r>
          </a:p>
          <a:p>
            <a:pPr>
              <a:buFont typeface="Arial" charset="0"/>
              <a:buNone/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41280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Содержимое 2"/>
          <p:cNvSpPr>
            <a:spLocks noGrp="1"/>
          </p:cNvSpPr>
          <p:nvPr>
            <p:ph idx="1"/>
          </p:nvPr>
        </p:nvSpPr>
        <p:spPr>
          <a:xfrm>
            <a:off x="1042988" y="836712"/>
            <a:ext cx="7273428" cy="4896544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2016г.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 работе творческой группы в рамках  ГМО по теме «Индивидуализация игровой деятельности дошкольников».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практико-ориентировочном семинаре «Взаимодействие специалистов ДОУ компенсирующей и оздоровительной направленности на пути введения ФГОС ДО». Выступление: «Взаимодействие специалистов ДОУ в коррекционном процессе  детей с ТНР».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работе творческой группы в рамках ГМО по теме «Развитие детской инициативы у дошкольников с ТНР».  Презентация видеофильма «Когда деревья еще большие!»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образовательном форуме.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видеофильма «Когда деревья еще большие!»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на педсоветах ДОУ: «Презентация журналов речевой группы для родителей детей с ТНР». «Развитие коммуникативных навыков у детей-логопатов».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показы профессиональной деятельности на ГМО.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 международном конкурсе  «Звезды образования» (номинация «Проектная деятельность в ДОУ») по теме «Развитие детской инициативности у дошкольников с ТНР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Свидетельство о регистрации: серия 42, №003705822; №диплома:ДО-879-1; 1место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09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9673" y="549275"/>
            <a:ext cx="7524328" cy="868363"/>
          </a:xfrm>
        </p:spPr>
        <p:txBody>
          <a:bodyPr/>
          <a:lstStyle/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г.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99592" y="1196752"/>
            <a:ext cx="7561262" cy="4525962"/>
          </a:xfrm>
        </p:spPr>
        <p:txBody>
          <a:bodyPr/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информационного стенда для родителей «Мы выбираем» (в рамках проекта индивидуализации образовательного процесса детей с ТНР.          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условий индивидуализации образовательного процесса».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- конкурс  ДОУ «Развивающая предметно-пространственная среда группы в соответствии с ФГОС ДО»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ГМО учителей-дефектологов (развитие творческого потенциала педагога) с демонстрацией видеофильма «Купание в ванной, как отличный способ завершения дня» (о детском экспериментирование, как средстве интеллектуального и речевого  развития)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совместного с логопедом образовательно-исследовательского проекта:  «Развитие детской инициативности    у дошкольников с ТНР», создан  видеофильм «Когда я вырасту, я стану взрослым»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Межмуниципальное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по пилотированию ФГОСДОУ «Реализация принципа комплексности всех участников образовательного процесса  на примере совместной деятельности  с детьми».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психологом и инструктором по физической культуре интегрированного игрового сеанса «Давайте дружить", направленного на формирования у детей   коммуникативных навыков. </a:t>
            </a:r>
          </a:p>
        </p:txBody>
      </p:sp>
    </p:spTree>
    <p:extLst>
      <p:ext uri="{BB962C8B-B14F-4D97-AF65-F5344CB8AC3E}">
        <p14:creationId xmlns:p14="http://schemas.microsoft.com/office/powerpoint/2010/main" val="1747927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203575" y="2636838"/>
            <a:ext cx="2663825" cy="11303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</a:rPr>
              <a:t>Составляющие моей методической работы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463868" y="3767138"/>
            <a:ext cx="460060" cy="955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5"/>
            <a:endCxn id="29" idx="2"/>
          </p:cNvCxnSpPr>
          <p:nvPr/>
        </p:nvCxnSpPr>
        <p:spPr>
          <a:xfrm>
            <a:off x="5477292" y="3601609"/>
            <a:ext cx="1110932" cy="7417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326020" y="3423418"/>
            <a:ext cx="961231" cy="216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26" idx="5"/>
          </p:cNvCxnSpPr>
          <p:nvPr/>
        </p:nvCxnSpPr>
        <p:spPr>
          <a:xfrm flipH="1" flipV="1">
            <a:off x="3779844" y="1467311"/>
            <a:ext cx="468639" cy="11695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7"/>
            <a:endCxn id="27" idx="3"/>
          </p:cNvCxnSpPr>
          <p:nvPr/>
        </p:nvCxnSpPr>
        <p:spPr>
          <a:xfrm flipV="1">
            <a:off x="5477292" y="1736164"/>
            <a:ext cx="1653605" cy="10662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2138919" y="686822"/>
            <a:ext cx="1922463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Курсы повышения квалификации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04025" y="955675"/>
            <a:ext cx="2232025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Собственная траектория саморазвития</a:t>
            </a:r>
          </a:p>
        </p:txBody>
      </p:sp>
      <p:sp>
        <p:nvSpPr>
          <p:cNvPr id="29" name="Овал 28"/>
          <p:cNvSpPr/>
          <p:nvPr/>
        </p:nvSpPr>
        <p:spPr>
          <a:xfrm>
            <a:off x="6588224" y="3886199"/>
            <a:ext cx="1851025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Информационные ресурсы интернета</a:t>
            </a:r>
          </a:p>
        </p:txBody>
      </p:sp>
      <p:sp>
        <p:nvSpPr>
          <p:cNvPr id="30" name="Овал 29"/>
          <p:cNvSpPr/>
          <p:nvPr/>
        </p:nvSpPr>
        <p:spPr>
          <a:xfrm>
            <a:off x="923469" y="1952811"/>
            <a:ext cx="1873250" cy="10795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Посещение открытых мероприятий коллег</a:t>
            </a:r>
          </a:p>
        </p:txBody>
      </p:sp>
      <p:sp>
        <p:nvSpPr>
          <p:cNvPr id="31" name="Овал 30"/>
          <p:cNvSpPr/>
          <p:nvPr/>
        </p:nvSpPr>
        <p:spPr>
          <a:xfrm>
            <a:off x="680886" y="3418680"/>
            <a:ext cx="1851025" cy="10080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Изучение методической литературы</a:t>
            </a:r>
          </a:p>
        </p:txBody>
      </p:sp>
      <p:cxnSp>
        <p:nvCxnSpPr>
          <p:cNvPr id="34" name="Прямая со стрелкой 33"/>
          <p:cNvCxnSpPr>
            <a:endCxn id="37" idx="2"/>
          </p:cNvCxnSpPr>
          <p:nvPr/>
        </p:nvCxnSpPr>
        <p:spPr>
          <a:xfrm flipV="1">
            <a:off x="5796136" y="2802367"/>
            <a:ext cx="1234901" cy="229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7031037" y="2345167"/>
            <a:ext cx="17780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Участие в ГМО</a:t>
            </a:r>
          </a:p>
        </p:txBody>
      </p:sp>
      <p:cxnSp>
        <p:nvCxnSpPr>
          <p:cNvPr id="54" name="Прямая со стрелкой 53"/>
          <p:cNvCxnSpPr/>
          <p:nvPr/>
        </p:nvCxnSpPr>
        <p:spPr>
          <a:xfrm flipV="1">
            <a:off x="4818893" y="1268759"/>
            <a:ext cx="794590" cy="13922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9" name="Овал 58"/>
          <p:cNvSpPr/>
          <p:nvPr/>
        </p:nvSpPr>
        <p:spPr>
          <a:xfrm>
            <a:off x="4535487" y="192222"/>
            <a:ext cx="2313104" cy="107653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Участие в </a:t>
            </a:r>
            <a:r>
              <a:rPr lang="ru-RU" sz="1400" dirty="0" smtClean="0">
                <a:solidFill>
                  <a:prstClr val="black"/>
                </a:solidFill>
              </a:rPr>
              <a:t>педагогических конференциях</a:t>
            </a:r>
            <a:r>
              <a:rPr lang="ru-RU" sz="1400" dirty="0">
                <a:solidFill>
                  <a:prstClr val="black"/>
                </a:solidFill>
              </a:rPr>
              <a:t>, </a:t>
            </a:r>
            <a:r>
              <a:rPr lang="ru-RU" sz="1400" dirty="0" smtClean="0">
                <a:solidFill>
                  <a:prstClr val="black"/>
                </a:solidFill>
              </a:rPr>
              <a:t>педагогических форумах</a:t>
            </a:r>
            <a:endParaRPr lang="ru-RU" sz="1400" dirty="0">
              <a:solidFill>
                <a:prstClr val="black"/>
              </a:solidFill>
            </a:endParaRPr>
          </a:p>
        </p:txBody>
      </p:sp>
      <p:cxnSp>
        <p:nvCxnSpPr>
          <p:cNvPr id="62" name="Прямая со стрелкой 61"/>
          <p:cNvCxnSpPr/>
          <p:nvPr/>
        </p:nvCxnSpPr>
        <p:spPr>
          <a:xfrm>
            <a:off x="5076056" y="3767138"/>
            <a:ext cx="572847" cy="12826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6" name="Овал 65"/>
          <p:cNvSpPr/>
          <p:nvPr/>
        </p:nvSpPr>
        <p:spPr>
          <a:xfrm>
            <a:off x="4932040" y="5049837"/>
            <a:ext cx="2017712" cy="11525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Внедрение новых педагогических технологий</a:t>
            </a:r>
          </a:p>
        </p:txBody>
      </p:sp>
      <p:sp>
        <p:nvSpPr>
          <p:cNvPr id="2" name="Овал 1"/>
          <p:cNvSpPr/>
          <p:nvPr/>
        </p:nvSpPr>
        <p:spPr>
          <a:xfrm>
            <a:off x="1259631" y="4722418"/>
            <a:ext cx="3463879" cy="150872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формы взаимодействия с родителями (издание авторских методических пособий, групповых журналов и видеофильмов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>
            <a:stCxn id="5" idx="1"/>
            <a:endCxn id="30" idx="6"/>
          </p:cNvCxnSpPr>
          <p:nvPr/>
        </p:nvCxnSpPr>
        <p:spPr>
          <a:xfrm flipH="1" flipV="1">
            <a:off x="2796719" y="2492561"/>
            <a:ext cx="796964" cy="3098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32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Совместные авторские разработки.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608" y="1556792"/>
            <a:ext cx="7643192" cy="4569371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sz="1800" dirty="0" smtClean="0"/>
              <a:t>Выпуск методических пособий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«Лепим весь мир»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«Не теряя времени даром»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«Выпуск журналов для родителей»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2.    В рамках долгосрочного проекта «Как помочь родителям воспитать познавательную активность у детей с ТНР</a:t>
            </a:r>
          </a:p>
          <a:p>
            <a:pPr marL="0" indent="0">
              <a:buNone/>
            </a:pPr>
            <a:r>
              <a:rPr lang="ru-RU" sz="1800" dirty="0" smtClean="0"/>
              <a:t>Выпуск видеороликов: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«Вкусные задачки»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«Не теряя времени даром»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«Купание в ванной»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«КАМОД – </a:t>
            </a:r>
            <a:r>
              <a:rPr lang="ru-RU" sz="1800" dirty="0" err="1" smtClean="0"/>
              <a:t>креативное</a:t>
            </a:r>
            <a:r>
              <a:rPr lang="ru-RU" sz="1800" dirty="0" smtClean="0"/>
              <a:t> агентство маленьких одаренных детей»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88022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66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Курсы повышения квалификации</a:t>
            </a:r>
            <a:endParaRPr lang="ru-RU" sz="3600" b="1" dirty="0">
              <a:solidFill>
                <a:srgbClr val="0066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99592" y="1600200"/>
            <a:ext cx="7128792" cy="4525963"/>
          </a:xfrm>
        </p:spPr>
        <p:txBody>
          <a:bodyPr/>
          <a:lstStyle/>
          <a:p>
            <a:endParaRPr lang="ru-RU" dirty="0" smtClean="0"/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 «Внедрение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в образовательный процесс», 104 часа, 2014 год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 «Коррекция произношения детей дошкольного возраста через развитие мелкой моторики», 144 часа, 2017 год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4586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6600"/>
                </a:solidFill>
                <a:latin typeface="Monotype Corsiva" panose="03010101010201010101" pitchFamily="66" charset="0"/>
              </a:rPr>
              <a:t>Мои награды и поощрения:</a:t>
            </a:r>
            <a:endParaRPr lang="ru-RU" sz="3600" b="1" dirty="0">
              <a:solidFill>
                <a:srgbClr val="0066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00200"/>
            <a:ext cx="7128792" cy="4525963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«Кадровый работник» (1996 г.)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«Ветеран труда» (1998 г.)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отличия в труде «Ветеран атомной энергетики и промышленности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(2006 г.)</a:t>
            </a:r>
          </a:p>
          <a:p>
            <a:pPr algn="just"/>
            <a:r>
              <a:rPr lang="ru-RU" sz="2000" dirty="0">
                <a:latin typeface="Times New Roman"/>
                <a:ea typeface="Calibri"/>
                <a:cs typeface="Times New Roman"/>
              </a:rPr>
              <a:t>Благодарственное письмо Законодательного собрания Красноярского края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Благодарственное письмо Главы ЗАТО г. Железногорск «за многолетний добросовестный труд, творческий подход к организации обучения и воспитания детей» (2016 г.)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397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Monotype Corsiva" panose="03010101010201010101" pitchFamily="66" charset="0"/>
              </a:rPr>
              <a:t>СПАСИБО </a:t>
            </a:r>
            <a:r>
              <a:rPr lang="ru-RU" sz="3600" b="1" dirty="0">
                <a:solidFill>
                  <a:srgbClr val="006600"/>
                </a:solidFill>
                <a:latin typeface="Monotype Corsiva" panose="03010101010201010101" pitchFamily="66" charset="0"/>
              </a:rPr>
              <a:t>ЗА ВНИМАНИЕ!!!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4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900" smtClean="0">
              <a:solidFill>
                <a:srgbClr val="000000"/>
              </a:solidFill>
              <a:latin typeface="-apple-system"/>
            </a:endParaRPr>
          </a:p>
          <a:p>
            <a:pPr>
              <a:buFontTx/>
              <a:buChar char="•"/>
            </a:pPr>
            <a:r>
              <a:rPr lang="ru-RU" altLang="ru-RU" sz="900" smtClean="0">
                <a:solidFill>
                  <a:srgbClr val="000000"/>
                </a:solidFill>
                <a:latin typeface="-apple-system"/>
              </a:rPr>
              <a:t>ПРИВЕТ! С ДНЁМ РОЖДЕНЬЯ!                              </a:t>
            </a:r>
          </a:p>
          <a:p>
            <a:r>
              <a:rPr lang="ru-RU" altLang="ru-RU" sz="900" smtClean="0">
                <a:solidFill>
                  <a:srgbClr val="000000"/>
                </a:solidFill>
                <a:latin typeface="-apple-system"/>
              </a:rPr>
              <a:t/>
            </a:r>
            <a:br>
              <a:rPr lang="ru-RU" altLang="ru-RU" sz="900" smtClean="0">
                <a:solidFill>
                  <a:srgbClr val="000000"/>
                </a:solidFill>
                <a:latin typeface="-apple-system"/>
              </a:rPr>
            </a:br>
            <a:endParaRPr lang="ru-RU" altLang="ru-RU" sz="900" smtClean="0">
              <a:solidFill>
                <a:srgbClr val="000000"/>
              </a:solidFill>
              <a:latin typeface="-apple-system"/>
            </a:endParaRPr>
          </a:p>
        </p:txBody>
      </p:sp>
      <p:pic>
        <p:nvPicPr>
          <p:cNvPr id="1026" name="Picture 2" descr="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1650" y="-1365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2150" y="-1365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🍷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2650" y="-1365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3150" y="-1365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3650" y="-1365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604" y="1263743"/>
            <a:ext cx="7128792" cy="486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1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276600" y="2708275"/>
            <a:ext cx="2663825" cy="914400"/>
          </a:xfrm>
          <a:prstGeom prst="ellipse">
            <a:avLst/>
          </a:prstGeom>
          <a:solidFill>
            <a:srgbClr val="92D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</a:rPr>
              <a:t>ПЕДАГОГИЧЕСКИЕ ТЕХНОЛОГИИ</a:t>
            </a:r>
          </a:p>
        </p:txBody>
      </p:sp>
      <p:cxnSp>
        <p:nvCxnSpPr>
          <p:cNvPr id="7" name="Прямая со стрелкой 6"/>
          <p:cNvCxnSpPr>
            <a:stCxn id="5" idx="3"/>
          </p:cNvCxnSpPr>
          <p:nvPr/>
        </p:nvCxnSpPr>
        <p:spPr>
          <a:xfrm flipH="1">
            <a:off x="2339752" y="3488764"/>
            <a:ext cx="1326956" cy="10927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29" idx="1"/>
          </p:cNvCxnSpPr>
          <p:nvPr/>
        </p:nvCxnSpPr>
        <p:spPr>
          <a:xfrm>
            <a:off x="5292725" y="3573463"/>
            <a:ext cx="1064471" cy="10689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2"/>
            <a:endCxn id="31" idx="5"/>
          </p:cNvCxnSpPr>
          <p:nvPr/>
        </p:nvCxnSpPr>
        <p:spPr>
          <a:xfrm flipH="1" flipV="1">
            <a:off x="2550981" y="2841064"/>
            <a:ext cx="725619" cy="3244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0"/>
          </p:cNvCxnSpPr>
          <p:nvPr/>
        </p:nvCxnSpPr>
        <p:spPr>
          <a:xfrm flipH="1" flipV="1">
            <a:off x="3924300" y="1628775"/>
            <a:ext cx="684213" cy="1079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7"/>
          </p:cNvCxnSpPr>
          <p:nvPr/>
        </p:nvCxnSpPr>
        <p:spPr>
          <a:xfrm flipV="1">
            <a:off x="5550317" y="2168525"/>
            <a:ext cx="1109915" cy="6736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2555875" y="549275"/>
            <a:ext cx="2209800" cy="1130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Здоровье-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сберегающие технологии</a:t>
            </a:r>
          </a:p>
        </p:txBody>
      </p:sp>
      <p:sp>
        <p:nvSpPr>
          <p:cNvPr id="27" name="Овал 26"/>
          <p:cNvSpPr/>
          <p:nvPr/>
        </p:nvSpPr>
        <p:spPr>
          <a:xfrm>
            <a:off x="5891403" y="834571"/>
            <a:ext cx="2376488" cy="134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Технология раннего интенсивного обучения чтению и письму Н.А.  Зайцева</a:t>
            </a:r>
          </a:p>
        </p:txBody>
      </p:sp>
      <p:sp>
        <p:nvSpPr>
          <p:cNvPr id="29" name="Овал 28"/>
          <p:cNvSpPr/>
          <p:nvPr/>
        </p:nvSpPr>
        <p:spPr>
          <a:xfrm>
            <a:off x="6086120" y="4508500"/>
            <a:ext cx="1851025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ИКТ технология</a:t>
            </a:r>
          </a:p>
        </p:txBody>
      </p:sp>
      <p:sp>
        <p:nvSpPr>
          <p:cNvPr id="30" name="Овал 29"/>
          <p:cNvSpPr/>
          <p:nvPr/>
        </p:nvSpPr>
        <p:spPr>
          <a:xfrm>
            <a:off x="918824" y="4581525"/>
            <a:ext cx="2087563" cy="10080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Технология проектирования</a:t>
            </a:r>
          </a:p>
        </p:txBody>
      </p:sp>
      <p:sp>
        <p:nvSpPr>
          <p:cNvPr id="31" name="Овал 30"/>
          <p:cNvSpPr/>
          <p:nvPr/>
        </p:nvSpPr>
        <p:spPr>
          <a:xfrm>
            <a:off x="847726" y="2060575"/>
            <a:ext cx="1995487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Технология сотрудничества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5867400" y="3284538"/>
            <a:ext cx="1081088" cy="192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6948488" y="3068638"/>
            <a:ext cx="2016125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prstClr val="black"/>
                </a:solidFill>
              </a:rPr>
              <a:t>Социо-игровая</a:t>
            </a:r>
            <a:r>
              <a:rPr lang="ru-RU" sz="1400" dirty="0">
                <a:solidFill>
                  <a:prstClr val="black"/>
                </a:solidFill>
              </a:rPr>
              <a:t> технология</a:t>
            </a:r>
          </a:p>
        </p:txBody>
      </p:sp>
      <p:cxnSp>
        <p:nvCxnSpPr>
          <p:cNvPr id="62" name="Прямая со стрелкой 61"/>
          <p:cNvCxnSpPr>
            <a:endCxn id="66" idx="0"/>
          </p:cNvCxnSpPr>
          <p:nvPr/>
        </p:nvCxnSpPr>
        <p:spPr>
          <a:xfrm flipH="1">
            <a:off x="4323557" y="3644900"/>
            <a:ext cx="69057" cy="1368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6" name="Овал 65"/>
          <p:cNvSpPr/>
          <p:nvPr/>
        </p:nvSpPr>
        <p:spPr>
          <a:xfrm>
            <a:off x="3351213" y="5013325"/>
            <a:ext cx="1944687" cy="1079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prstClr val="black"/>
                </a:solidFill>
              </a:rPr>
              <a:t>Сказкотерапия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87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647700"/>
          </a:xfrm>
        </p:spPr>
        <p:txBody>
          <a:bodyPr/>
          <a:lstStyle/>
          <a:p>
            <a:r>
              <a:rPr lang="ru-RU" sz="3200" b="1" smtClean="0">
                <a:solidFill>
                  <a:srgbClr val="008000"/>
                </a:solidFill>
                <a:latin typeface="Monotype Corsiva" pitchFamily="66" charset="0"/>
              </a:rPr>
              <a:t>ПЕДАГОГИЧЕСКИЕ ТЕХНОЛОГИИ:</a:t>
            </a:r>
          </a:p>
        </p:txBody>
      </p:sp>
      <p:pic>
        <p:nvPicPr>
          <p:cNvPr id="17410" name="Picture 2" descr="D:\Гнёздышко\Группа Гнёздышко\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19700" y="4381500"/>
            <a:ext cx="3319463" cy="2476500"/>
          </a:xfrm>
        </p:spPr>
      </p:pic>
      <p:pic>
        <p:nvPicPr>
          <p:cNvPr id="17411" name="Picture 4" descr="D:\Гнёздышко\Группа Гнёздышко\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86475" y="1125538"/>
            <a:ext cx="3057525" cy="3278187"/>
          </a:xfrm>
        </p:spPr>
      </p:pic>
      <p:sp>
        <p:nvSpPr>
          <p:cNvPr id="17412" name="TextBox 15"/>
          <p:cNvSpPr txBox="1">
            <a:spLocks noChangeArrowheads="1"/>
          </p:cNvSpPr>
          <p:nvPr/>
        </p:nvSpPr>
        <p:spPr bwMode="auto">
          <a:xfrm>
            <a:off x="611188" y="1341438"/>
            <a:ext cx="5329237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2400" b="1" dirty="0" err="1">
                <a:solidFill>
                  <a:srgbClr val="800000"/>
                </a:solidFill>
                <a:latin typeface="Calibri" pitchFamily="34" charset="0"/>
              </a:rPr>
              <a:t>Здоровьесберегающие</a:t>
            </a:r>
            <a:r>
              <a:rPr lang="ru-RU" sz="2400" b="1" dirty="0">
                <a:solidFill>
                  <a:srgbClr val="800000"/>
                </a:solidFill>
                <a:latin typeface="Calibri" pitchFamily="34" charset="0"/>
              </a:rPr>
              <a:t> технологии:</a:t>
            </a:r>
          </a:p>
          <a:p>
            <a:endParaRPr lang="ru-RU" b="1" dirty="0">
              <a:solidFill>
                <a:prstClr val="black"/>
              </a:solidFill>
              <a:latin typeface="Calibri" pitchFamily="34" charset="0"/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Calibri" pitchFamily="34" charset="0"/>
              </a:rPr>
              <a:t>    Создаю условия для всестороннего физического развития детей; формирую у детей мотивацию к здоровому образу жизни; способствую сохранению и укреплению психофизического здоровья детей.</a:t>
            </a:r>
          </a:p>
        </p:txBody>
      </p:sp>
      <p:sp>
        <p:nvSpPr>
          <p:cNvPr id="17413" name="TextBox 16"/>
          <p:cNvSpPr txBox="1">
            <a:spLocks noChangeArrowheads="1"/>
          </p:cNvSpPr>
          <p:nvPr/>
        </p:nvSpPr>
        <p:spPr bwMode="auto">
          <a:xfrm>
            <a:off x="611188" y="3284538"/>
            <a:ext cx="432117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Calibri" pitchFamily="34" charset="0"/>
              </a:rPr>
              <a:t>   Снижена заболеваемость за </a:t>
            </a: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2016-2017г</a:t>
            </a:r>
            <a:r>
              <a:rPr lang="ru-RU" dirty="0">
                <a:solidFill>
                  <a:prstClr val="black"/>
                </a:solidFill>
                <a:latin typeface="Calibri" pitchFamily="34" charset="0"/>
              </a:rPr>
              <a:t>. (</a:t>
            </a:r>
            <a:r>
              <a:rPr lang="ru-RU" dirty="0">
                <a:solidFill>
                  <a:srgbClr val="FF0000"/>
                </a:solidFill>
                <a:latin typeface="Calibri" pitchFamily="34" charset="0"/>
              </a:rPr>
              <a:t>до 15%); </a:t>
            </a:r>
            <a:r>
              <a:rPr lang="ru-RU" dirty="0">
                <a:solidFill>
                  <a:prstClr val="black"/>
                </a:solidFill>
                <a:latin typeface="Calibri" pitchFamily="34" charset="0"/>
              </a:rPr>
              <a:t>отсутствуют случаи детского травматизма; дети  овладели навыками безопасного поведения, гигиенической культуры в соответствии с возрастными и индивидуальными возможностями; 65% детей занимаются в спортивных секциях по плаванию, гимнастике, сноуборду, горным лыжам;  в танцах.  </a:t>
            </a:r>
          </a:p>
        </p:txBody>
      </p:sp>
    </p:spTree>
    <p:extLst>
      <p:ext uri="{BB962C8B-B14F-4D97-AF65-F5344CB8AC3E}">
        <p14:creationId xmlns:p14="http://schemas.microsoft.com/office/powerpoint/2010/main" val="177337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3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576262"/>
          </a:xfrm>
        </p:spPr>
        <p:txBody>
          <a:bodyPr/>
          <a:lstStyle/>
          <a:p>
            <a:r>
              <a:rPr lang="ru-RU" sz="2800" b="1" smtClean="0">
                <a:solidFill>
                  <a:srgbClr val="800000"/>
                </a:solidFill>
              </a:rPr>
              <a:t>Технология проектирования</a:t>
            </a:r>
          </a:p>
        </p:txBody>
      </p:sp>
      <p:sp>
        <p:nvSpPr>
          <p:cNvPr id="18434" name="Содержимое 5"/>
          <p:cNvSpPr>
            <a:spLocks noGrp="1"/>
          </p:cNvSpPr>
          <p:nvPr>
            <p:ph sz="half" idx="2"/>
          </p:nvPr>
        </p:nvSpPr>
        <p:spPr>
          <a:xfrm>
            <a:off x="827088" y="1268413"/>
            <a:ext cx="7921625" cy="2592635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1600" dirty="0" smtClean="0"/>
              <a:t>    Создаю условия для стимулирования внутренней мотивации и познавательного интереса у детей.</a:t>
            </a:r>
          </a:p>
          <a:p>
            <a:pPr algn="just">
              <a:buFont typeface="Arial" charset="0"/>
              <a:buNone/>
            </a:pPr>
            <a:r>
              <a:rPr lang="ru-RU" sz="1600" dirty="0" smtClean="0"/>
              <a:t>     У воспитанников активизировалось мышление; дети самостоятельно берутся за экспериментирование; стали способны к простому рассуждению; повысился интерес к деятельности; раскрылся коммуникативный ресурс; родители  приобрели новый практический опыт взаимодействия с ребенком;  увеличился коэффициент полезного действия  родителей в воспитании познавательной активности</a:t>
            </a:r>
            <a:r>
              <a:rPr lang="ru-RU" sz="1600" dirty="0"/>
              <a:t> </a:t>
            </a:r>
            <a:r>
              <a:rPr lang="ru-RU" sz="1600" dirty="0" smtClean="0"/>
              <a:t>у детей.</a:t>
            </a:r>
          </a:p>
          <a:p>
            <a:pPr algn="just">
              <a:buFont typeface="Arial" charset="0"/>
              <a:buNone/>
            </a:pPr>
            <a:endParaRPr lang="ru-RU" sz="1600" dirty="0" smtClean="0"/>
          </a:p>
          <a:p>
            <a:pPr>
              <a:buFont typeface="Arial" charset="0"/>
              <a:buNone/>
            </a:pPr>
            <a:endParaRPr lang="ru-RU" sz="1600" dirty="0" smtClean="0"/>
          </a:p>
          <a:p>
            <a:pPr>
              <a:buFont typeface="Arial" charset="0"/>
              <a:buNone/>
            </a:pPr>
            <a:endParaRPr lang="ru-RU" sz="1400" dirty="0" smtClean="0"/>
          </a:p>
          <a:p>
            <a:pPr>
              <a:buFont typeface="Arial" charset="0"/>
              <a:buNone/>
            </a:pPr>
            <a:endParaRPr lang="ru-RU" sz="1400" dirty="0" smtClean="0"/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827088" y="6416675"/>
            <a:ext cx="7921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3218742"/>
            <a:ext cx="5046712" cy="3351920"/>
          </a:xfrm>
        </p:spPr>
      </p:pic>
    </p:spTree>
    <p:extLst>
      <p:ext uri="{BB962C8B-B14F-4D97-AF65-F5344CB8AC3E}">
        <p14:creationId xmlns:p14="http://schemas.microsoft.com/office/powerpoint/2010/main" val="410914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40440">
            <a:off x="458534" y="2887937"/>
            <a:ext cx="4992876" cy="3328584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51224">
            <a:off x="3946301" y="565712"/>
            <a:ext cx="4341970" cy="3256478"/>
          </a:xfrm>
        </p:spPr>
      </p:pic>
    </p:spTree>
    <p:extLst>
      <p:ext uri="{BB962C8B-B14F-4D97-AF65-F5344CB8AC3E}">
        <p14:creationId xmlns:p14="http://schemas.microsoft.com/office/powerpoint/2010/main" val="2175502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800000"/>
                </a:solidFill>
              </a:rPr>
              <a:t> Технология раннего интенсивного обучения чтению и письму Н.А.Зайцева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19458" name="Содержимое 3"/>
          <p:cNvSpPr>
            <a:spLocks noGrp="1"/>
          </p:cNvSpPr>
          <p:nvPr>
            <p:ph sz="half" idx="2"/>
          </p:nvPr>
        </p:nvSpPr>
        <p:spPr>
          <a:xfrm>
            <a:off x="4067175" y="1600200"/>
            <a:ext cx="4465638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smtClean="0">
                <a:solidFill>
                  <a:srgbClr val="FF0000"/>
                </a:solidFill>
              </a:rPr>
              <a:t>     </a:t>
            </a:r>
            <a:r>
              <a:rPr lang="ru-RU" sz="1800" smtClean="0"/>
              <a:t>Технология обеспечивает сенсорный подход ко всем вербальным процессам, дает возможность задействовать максимум сенсорных каналов (зрение, осязание, слух) при обучении чтению и письму.</a:t>
            </a:r>
            <a:endParaRPr lang="ru-RU" sz="180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endParaRPr lang="ru-RU" sz="1800" smtClean="0"/>
          </a:p>
          <a:p>
            <a:pPr>
              <a:buFont typeface="Arial" charset="0"/>
              <a:buNone/>
            </a:pPr>
            <a:r>
              <a:rPr lang="ru-RU" sz="1800" smtClean="0"/>
              <a:t>           Системность в работе и интегрированный подход в рамках коррекции речевого развития способствовали овладению чтением в игровой форме, формированию коммуникативных и произносительных навыков детей, активизации речевой активности.</a:t>
            </a:r>
          </a:p>
          <a:p>
            <a:pPr>
              <a:buFont typeface="Arial" charset="0"/>
              <a:buNone/>
            </a:pPr>
            <a:endParaRPr lang="ru-RU" sz="1800" smtClean="0"/>
          </a:p>
          <a:p>
            <a:pPr>
              <a:buFont typeface="Arial" charset="0"/>
              <a:buNone/>
            </a:pPr>
            <a:endParaRPr lang="ru-RU" sz="1800" b="1" smtClean="0"/>
          </a:p>
        </p:txBody>
      </p:sp>
      <p:pic>
        <p:nvPicPr>
          <p:cNvPr id="19459" name="Picture 2" descr="D:\Гнёздышко\Группа Гнёздышко\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1412875"/>
            <a:ext cx="3473450" cy="2376488"/>
          </a:xfrm>
        </p:spPr>
      </p:pic>
      <p:pic>
        <p:nvPicPr>
          <p:cNvPr id="19460" name="Picture 2" descr="D:\Гнёздышко\Группа Гнёздышко\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4005263"/>
            <a:ext cx="3216275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937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2325</TotalTime>
  <Words>1707</Words>
  <Application>Microsoft Office PowerPoint</Application>
  <PresentationFormat>Экран (4:3)</PresentationFormat>
  <Paragraphs>202</Paragraphs>
  <Slides>43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9" baseType="lpstr">
      <vt:lpstr>-apple-system</vt:lpstr>
      <vt:lpstr>Arial</vt:lpstr>
      <vt:lpstr>Calibri</vt:lpstr>
      <vt:lpstr>Monotype Corsiva</vt:lpstr>
      <vt:lpstr>Times New Roman</vt:lpstr>
      <vt:lpstr>Тема Office</vt:lpstr>
      <vt:lpstr>       Мусанова  Татьяна Викторовна воспитатель высшей квалификационной категории МБДОУ №65 «Дельфин»  г. Железногорска Красноярского края.   Моя миссия – раскрыть ребенка, как цветок, развивать способности, талант, умения, и при этом проявить все свое терпение.   Образование –  средне-специальное (Красноярское ордена «Знак Почёта "педагогическое училище им. Горького ).  Стаж педагогической работы: с 1974 года   </vt:lpstr>
      <vt:lpstr>Презентация PowerPoint</vt:lpstr>
      <vt:lpstr>Презентация PowerPoint</vt:lpstr>
      <vt:lpstr>Презентация PowerPoint</vt:lpstr>
      <vt:lpstr>Презентация PowerPoint</vt:lpstr>
      <vt:lpstr>ПЕДАГОГИЧЕСКИЕ ТЕХНОЛОГИИ:</vt:lpstr>
      <vt:lpstr>Технология проектирования</vt:lpstr>
      <vt:lpstr>Презентация PowerPoint</vt:lpstr>
      <vt:lpstr> Технология раннего интенсивного обучения чтению и письму Н.А.Зайцева</vt:lpstr>
      <vt:lpstr>Технология сотрудничества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Журналы для родителей</vt:lpstr>
      <vt:lpstr>Презентация PowerPoint</vt:lpstr>
      <vt:lpstr>Журналы, созданные  руками детей  с помощью педагога</vt:lpstr>
      <vt:lpstr>Презентация PowerPoint</vt:lpstr>
      <vt:lpstr>Мастер- классы для родителей</vt:lpstr>
      <vt:lpstr>Презентация PowerPoint</vt:lpstr>
      <vt:lpstr> ширмы-модули позволяют детям самостоятельно трансформировать пространство группы в соответствии с собственными замыслами </vt:lpstr>
      <vt:lpstr>Презентация PowerPoint</vt:lpstr>
      <vt:lpstr>Презентация PowerPoint</vt:lpstr>
      <vt:lpstr>Презентация PowerPoint</vt:lpstr>
      <vt:lpstr>Пластилинография - одно из средств  художественно-эстетического развития детей  </vt:lpstr>
      <vt:lpstr>Наша мастерская</vt:lpstr>
      <vt:lpstr>Презентация PowerPoint</vt:lpstr>
      <vt:lpstr>Пространство для презентации  детских  работ</vt:lpstr>
      <vt:lpstr>Центр «Стройка»</vt:lpstr>
      <vt:lpstr>   Центр  экспериментирования</vt:lpstr>
      <vt:lpstr>Театральный центр</vt:lpstr>
      <vt:lpstr>Воспитанники стали лауреатами  IV городского фестиваля музыкально-театрального представления «Калейдоскоп сказок» со сказкой «Волк и козлята», постоянными участниками благотворительных концертов ДОУ с целью сбора средств для детей Красноярского онкологического центра. </vt:lpstr>
      <vt:lpstr>Центр сенсомоторного развития</vt:lpstr>
      <vt:lpstr>Презентация PowerPoint</vt:lpstr>
      <vt:lpstr>Центр отдыха и уединения</vt:lpstr>
      <vt:lpstr>Презентация PowerPoint</vt:lpstr>
      <vt:lpstr>Обобщение и распространение собственного педагогического опыта </vt:lpstr>
      <vt:lpstr>Презентация PowerPoint</vt:lpstr>
      <vt:lpstr>2017 г.</vt:lpstr>
      <vt:lpstr>Совместные авторские разработки.</vt:lpstr>
      <vt:lpstr>Курсы повышения квалификации</vt:lpstr>
      <vt:lpstr>Мои награды и поощрения:</vt:lpstr>
      <vt:lpstr>  СПАСИБО ЗА ВНИМАНИЕ!!!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Анатолий Вишняков</cp:lastModifiedBy>
  <cp:revision>319</cp:revision>
  <cp:lastPrinted>2018-02-25T07:55:29Z</cp:lastPrinted>
  <dcterms:created xsi:type="dcterms:W3CDTF">2013-01-28T19:17:44Z</dcterms:created>
  <dcterms:modified xsi:type="dcterms:W3CDTF">2018-02-27T02:44:46Z</dcterms:modified>
</cp:coreProperties>
</file>